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261" r:id="rId7"/>
    <p:sldId id="290" r:id="rId8"/>
    <p:sldId id="301" r:id="rId9"/>
    <p:sldId id="292" r:id="rId10"/>
    <p:sldId id="293" r:id="rId11"/>
    <p:sldId id="294" r:id="rId12"/>
    <p:sldId id="267" r:id="rId13"/>
    <p:sldId id="297" r:id="rId14"/>
    <p:sldId id="298" r:id="rId15"/>
    <p:sldId id="299" r:id="rId16"/>
    <p:sldId id="311" r:id="rId17"/>
    <p:sldId id="312" r:id="rId18"/>
    <p:sldId id="271" r:id="rId19"/>
  </p:sldIdLst>
  <p:sldSz cx="12192000" cy="6858000"/>
  <p:notesSz cx="12192000" cy="6858000"/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2" userDrawn="1">
          <p15:clr>
            <a:srgbClr val="A4A3A4"/>
          </p15:clr>
        </p15:guide>
        <p15:guide id="2" pos="2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2"/>
        <p:guide pos="20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5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我们连接鲁棒的和相应的有偏的潜在向量，并且还连接鲁棒的和随机选择的有偏的潜在向量。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15.png"/><Relationship Id="rId17" Type="http://schemas.openxmlformats.org/officeDocument/2006/relationships/tags" Target="../tags/tag3.xml"/><Relationship Id="rId16" Type="http://schemas.openxmlformats.org/officeDocument/2006/relationships/tags" Target="../tags/tag2.xml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2.png"/><Relationship Id="rId7" Type="http://schemas.openxmlformats.org/officeDocument/2006/relationships/tags" Target="../tags/tag3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../media/image53.png"/><Relationship Id="rId7" Type="http://schemas.openxmlformats.org/officeDocument/2006/relationships/tags" Target="../tags/tag3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4.png"/><Relationship Id="rId7" Type="http://schemas.openxmlformats.org/officeDocument/2006/relationships/tags" Target="../tags/tag4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../media/image55.png"/><Relationship Id="rId7" Type="http://schemas.openxmlformats.org/officeDocument/2006/relationships/tags" Target="../tags/tag4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56.png"/><Relationship Id="rId7" Type="http://schemas.openxmlformats.org/officeDocument/2006/relationships/tags" Target="../tags/tag4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3.png"/><Relationship Id="rId11" Type="http://schemas.openxmlformats.org/officeDocument/2006/relationships/tags" Target="../tags/tag46.xml"/><Relationship Id="rId10" Type="http://schemas.openxmlformats.org/officeDocument/2006/relationships/image" Target="../media/image57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image" Target="../media/image59.png"/><Relationship Id="rId7" Type="http://schemas.openxmlformats.org/officeDocument/2006/relationships/tags" Target="../tags/tag48.xml"/><Relationship Id="rId6" Type="http://schemas.openxmlformats.org/officeDocument/2006/relationships/image" Target="../media/image58.png"/><Relationship Id="rId5" Type="http://schemas.openxmlformats.org/officeDocument/2006/relationships/tags" Target="../tags/tag47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61.png"/><Relationship Id="rId11" Type="http://schemas.openxmlformats.org/officeDocument/2006/relationships/tags" Target="../tags/tag50.xml"/><Relationship Id="rId10" Type="http://schemas.openxmlformats.org/officeDocument/2006/relationships/image" Target="../media/image60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9.png"/><Relationship Id="rId7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.png"/><Relationship Id="rId7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5.png"/><Relationship Id="rId7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27.png"/><Relationship Id="rId7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1.png"/><Relationship Id="rId17" Type="http://schemas.openxmlformats.org/officeDocument/2006/relationships/tags" Target="../tags/tag14.xml"/><Relationship Id="rId16" Type="http://schemas.openxmlformats.org/officeDocument/2006/relationships/image" Target="../media/image30.png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image" Target="../media/image29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2.png"/><Relationship Id="rId10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33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38.png"/><Relationship Id="rId17" Type="http://schemas.openxmlformats.org/officeDocument/2006/relationships/tags" Target="../tags/tag23.xml"/><Relationship Id="rId16" Type="http://schemas.openxmlformats.org/officeDocument/2006/relationships/image" Target="../media/image37.png"/><Relationship Id="rId15" Type="http://schemas.openxmlformats.org/officeDocument/2006/relationships/tags" Target="../tags/tag22.xml"/><Relationship Id="rId14" Type="http://schemas.openxmlformats.org/officeDocument/2006/relationships/image" Target="../media/image36.png"/><Relationship Id="rId13" Type="http://schemas.openxmlformats.org/officeDocument/2006/relationships/tags" Target="../tags/tag21.xml"/><Relationship Id="rId12" Type="http://schemas.openxmlformats.org/officeDocument/2006/relationships/image" Target="../media/image35.png"/><Relationship Id="rId11" Type="http://schemas.openxmlformats.org/officeDocument/2006/relationships/tags" Target="../tags/tag20.xml"/><Relationship Id="rId10" Type="http://schemas.openxmlformats.org/officeDocument/2006/relationships/image" Target="../media/image34.png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6" Type="http://schemas.openxmlformats.org/officeDocument/2006/relationships/image" Target="../media/image41.png"/><Relationship Id="rId5" Type="http://schemas.openxmlformats.org/officeDocument/2006/relationships/tags" Target="../tags/tag26.xml"/><Relationship Id="rId4" Type="http://schemas.openxmlformats.org/officeDocument/2006/relationships/image" Target="../media/image40.png"/><Relationship Id="rId3" Type="http://schemas.openxmlformats.org/officeDocument/2006/relationships/tags" Target="../tags/tag25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45.png"/><Relationship Id="rId22" Type="http://schemas.openxmlformats.org/officeDocument/2006/relationships/tags" Target="../tags/tag32.xml"/><Relationship Id="rId21" Type="http://schemas.openxmlformats.org/officeDocument/2006/relationships/image" Target="../media/image44.png"/><Relationship Id="rId20" Type="http://schemas.openxmlformats.org/officeDocument/2006/relationships/tags" Target="../tags/tag31.xml"/><Relationship Id="rId2" Type="http://schemas.openxmlformats.org/officeDocument/2006/relationships/image" Target="../media/image39.png"/><Relationship Id="rId19" Type="http://schemas.openxmlformats.org/officeDocument/2006/relationships/image" Target="../media/image43.png"/><Relationship Id="rId18" Type="http://schemas.openxmlformats.org/officeDocument/2006/relationships/tags" Target="../tags/tag30.xml"/><Relationship Id="rId17" Type="http://schemas.openxmlformats.org/officeDocument/2006/relationships/image" Target="../media/image42.png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image" Target="../media/image37.png"/><Relationship Id="rId13" Type="http://schemas.openxmlformats.org/officeDocument/2006/relationships/tags" Target="../tags/tag27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16.png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16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7.png"/><Relationship Id="rId3" Type="http://schemas.openxmlformats.org/officeDocument/2006/relationships/tags" Target="../tags/tag34.xml"/><Relationship Id="rId2" Type="http://schemas.openxmlformats.org/officeDocument/2006/relationships/image" Target="../media/image46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49.png"/><Relationship Id="rId14" Type="http://schemas.openxmlformats.org/officeDocument/2006/relationships/tags" Target="../tags/tag37.xml"/><Relationship Id="rId13" Type="http://schemas.openxmlformats.org/officeDocument/2006/relationships/image" Target="../media/image48.png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image" Target="../media/image24.png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49325"/>
            <a:ext cx="12192000" cy="452691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29800" y="5193665"/>
            <a:ext cx="24276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MM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2023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6885" y="5451475"/>
            <a:ext cx="422402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28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	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85546" y="125305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Revisiting Disentanglement and Fusion on Modality and Context in Conversational Multimodal Emotion Recognition</a:t>
            </a:r>
            <a:endParaRPr sz="2800" b="1" dirty="0">
              <a:solidFill>
                <a:schemeClr val="bg1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38"/>
          <p:cNvSpPr txBox="1"/>
          <p:nvPr>
            <p:custDataLst>
              <p:tags r:id="rId16"/>
            </p:custDataLst>
          </p:nvPr>
        </p:nvSpPr>
        <p:spPr>
          <a:xfrm>
            <a:off x="656971" y="121940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Revisiting Disentanglement and Fusion on Modality and Context in Conversational Multimodal Emotion Recognition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703830" y="2133600"/>
            <a:ext cx="7028180" cy="3243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1000" y="1315085"/>
            <a:ext cx="11291570" cy="5470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3600" y="1447800"/>
            <a:ext cx="7755255" cy="43421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33800" y="6108065"/>
            <a:ext cx="4817745" cy="4070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86000" y="1676400"/>
            <a:ext cx="7846695" cy="36429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3600" y="1381125"/>
            <a:ext cx="7358380" cy="48450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67000" y="6226175"/>
            <a:ext cx="6129655" cy="5949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371600"/>
            <a:ext cx="5224145" cy="4997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19800" y="1499870"/>
            <a:ext cx="5888990" cy="5358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85800" y="6324600"/>
            <a:ext cx="461518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9000" y="663575"/>
            <a:ext cx="464375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dditional</a:t>
            </a: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E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xperiment</a:t>
            </a:r>
            <a:endParaRPr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2745" y="1600200"/>
            <a:ext cx="4736465" cy="18383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81800" y="1247140"/>
            <a:ext cx="5126990" cy="22955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2000" y="4186555"/>
            <a:ext cx="10166350" cy="2677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772400" y="3581400"/>
            <a:ext cx="3493770" cy="5213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5944235" y="1600200"/>
            <a:ext cx="6299835" cy="4535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 b="1"/>
              <a:t>Feature Disentanglement.</a:t>
            </a:r>
            <a:r>
              <a:rPr lang="en-US" altLang="zh-CN" sz="2000"/>
              <a:t>  </a:t>
            </a:r>
            <a:endParaRPr lang="en-US" altLang="zh-CN" sz="2000"/>
          </a:p>
          <a:p>
            <a:r>
              <a:rPr lang="en-US" altLang="zh-CN" sz="2000"/>
              <a:t>Existing models address disentanglement in individual utterances but overlook disentangling in conversational contexts.</a:t>
            </a:r>
            <a:endParaRPr lang="en-US" altLang="zh-CN" sz="2000"/>
          </a:p>
          <a:p>
            <a:endParaRPr lang="en-US" altLang="zh-CN" sz="2000"/>
          </a:p>
          <a:p>
            <a:endParaRPr lang="en-US" altLang="zh-CN" sz="2000"/>
          </a:p>
          <a:p>
            <a:r>
              <a:rPr lang="en-US" altLang="zh-CN" sz="2000" b="1"/>
              <a:t>Feature Fusion.</a:t>
            </a:r>
            <a:r>
              <a:rPr lang="en-US" altLang="zh-CN" sz="2000"/>
              <a:t> 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2000"/>
              <a:t>Previous works didn't use controllable weights, risking one modality dominating fusion and limiting overall performance.</a:t>
            </a:r>
            <a:endParaRPr lang="en-US" altLang="zh-CN" sz="2000"/>
          </a:p>
          <a:p>
            <a:pPr indent="0">
              <a:buFont typeface="Arial" panose="020B0604020202020204" pitchFamily="34" charset="0"/>
              <a:buNone/>
            </a:pPr>
            <a:endParaRPr lang="en-US" altLang="zh-CN" sz="2000"/>
          </a:p>
          <a:p>
            <a:r>
              <a:rPr lang="en-US" altLang="zh-CN" sz="2000"/>
              <a:t>Unnecessary to include moderate historical contexts for prediction when current multimodal signals show consistent emotion. </a:t>
            </a:r>
            <a:endParaRPr lang="en-US" altLang="zh-CN" sz="200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3035" y="1365885"/>
            <a:ext cx="5742305" cy="4769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545" y="1600200"/>
            <a:ext cx="12097385" cy="3790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1000" y="1731645"/>
            <a:ext cx="6121400" cy="11684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04800" y="1318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1. </a:t>
            </a:r>
            <a:r>
              <a:rPr lang="zh-CN" altLang="en-US" sz="2000"/>
              <a:t>Multimodal Feature Encoding</a:t>
            </a:r>
            <a:endParaRPr lang="zh-CN" altLang="en-US" sz="2000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01230" y="2133600"/>
            <a:ext cx="4705985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9575" y="2133600"/>
            <a:ext cx="5278120" cy="469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6050" y="2743200"/>
            <a:ext cx="5541645" cy="84455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228600" y="157226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2. DDM (Modality-level Representations)</a:t>
            </a:r>
            <a:r>
              <a:rPr lang="en-US" altLang="zh-CN" sz="2000">
                <a:sym typeface="+mn-ea"/>
              </a:rPr>
              <a:t>:</a:t>
            </a:r>
            <a:endParaRPr lang="en-US" altLang="zh-CN" sz="2000"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6050" y="4648200"/>
            <a:ext cx="5594350" cy="1403350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381000" y="416623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DDM (Utterance-level Representations)</a:t>
            </a:r>
            <a:r>
              <a:rPr lang="en-US" altLang="zh-CN" sz="2000">
                <a:sym typeface="+mn-ea"/>
              </a:rPr>
              <a:t>:</a:t>
            </a:r>
            <a:endParaRPr lang="en-US" altLang="zh-CN" sz="2000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29400" y="3577590"/>
            <a:ext cx="5319395" cy="32340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458200" y="685800"/>
            <a:ext cx="252984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228600" y="157226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2. Dual-level Disentanglement Mechanism (DDM)</a:t>
            </a:r>
            <a:endParaRPr lang="zh-CN" altLang="en-US" sz="2000"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20000" y="1752600"/>
            <a:ext cx="3937000" cy="44069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90600" y="2209800"/>
            <a:ext cx="4590415" cy="1721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1775" y="2895600"/>
            <a:ext cx="5673725" cy="59753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1000" y="1981200"/>
            <a:ext cx="5524500" cy="9531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31775" y="141922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3. </a:t>
            </a:r>
            <a:r>
              <a:rPr lang="zh-CN" altLang="en-US" sz="2000"/>
              <a:t>Contribution-aware Fusion Mechanism (CFM)</a:t>
            </a:r>
            <a:endParaRPr lang="zh-CN" altLang="en-US" sz="2000"/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2955" y="3419475"/>
            <a:ext cx="5122545" cy="2443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55675" y="5943600"/>
            <a:ext cx="4949825" cy="5651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858000" y="3941445"/>
            <a:ext cx="4380865" cy="29165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82055" y="1447800"/>
            <a:ext cx="5725160" cy="2417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9600" y="1828800"/>
            <a:ext cx="5725795" cy="13893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3510" y="4800600"/>
            <a:ext cx="6129655" cy="5949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2750" y="3949700"/>
            <a:ext cx="5816600" cy="88201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010400" y="762000"/>
            <a:ext cx="5080000" cy="338201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0" y="13716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4. Context Refusion Mechanism (CRM)</a:t>
            </a:r>
            <a:endParaRPr lang="en-US" sz="2000"/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57200" y="5562600"/>
            <a:ext cx="5805170" cy="5048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411605" y="6234430"/>
            <a:ext cx="4817745" cy="4070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425565" y="4800600"/>
            <a:ext cx="5766435" cy="19018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476625" y="3276600"/>
            <a:ext cx="2752725" cy="387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1000" y="3657600"/>
            <a:ext cx="6496050" cy="533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30020" y="2514600"/>
            <a:ext cx="5399405" cy="9969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152400" y="1524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/>
              <a:t>5. Prediction and Learning</a:t>
            </a:r>
            <a:endParaRPr lang="en-US" sz="2000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76350" y="2018665"/>
            <a:ext cx="5594350" cy="4762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839200" y="1752600"/>
            <a:ext cx="1881505" cy="46151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3815</Words>
  <Application>WPS 演示</Application>
  <PresentationFormat>On-screen Show (4:3)</PresentationFormat>
  <Paragraphs>266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Jas.</cp:lastModifiedBy>
  <cp:revision>38</cp:revision>
  <dcterms:created xsi:type="dcterms:W3CDTF">2023-09-17T03:47:00Z</dcterms:created>
  <dcterms:modified xsi:type="dcterms:W3CDTF">2024-01-28T09:11:21Z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2052-12.1.0.16120</vt:lpwstr>
  </property>
</Properties>
</file>